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371" r:id="rId2"/>
    <p:sldId id="299" r:id="rId3"/>
    <p:sldId id="300" r:id="rId4"/>
    <p:sldId id="539" r:id="rId5"/>
    <p:sldId id="464" r:id="rId6"/>
    <p:sldId id="535" r:id="rId7"/>
    <p:sldId id="465" r:id="rId8"/>
    <p:sldId id="476" r:id="rId9"/>
    <p:sldId id="475" r:id="rId10"/>
    <p:sldId id="517" r:id="rId11"/>
    <p:sldId id="487" r:id="rId12"/>
    <p:sldId id="518" r:id="rId13"/>
    <p:sldId id="519" r:id="rId14"/>
    <p:sldId id="520" r:id="rId15"/>
    <p:sldId id="521" r:id="rId16"/>
    <p:sldId id="537" r:id="rId17"/>
    <p:sldId id="524" r:id="rId18"/>
    <p:sldId id="538" r:id="rId19"/>
    <p:sldId id="274" r:id="rId20"/>
    <p:sldId id="298" r:id="rId21"/>
    <p:sldId id="40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4" y="5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960422C0-0F1A-42FA-93E6-18EAC1EB9E3C}"/>
    <pc:docChg chg="addSld modSld">
      <pc:chgData name="Wittman, Barry" userId="bff186cd-6ce8-41ba-8e8c-e85cdef216de" providerId="ADAL" clId="{960422C0-0F1A-42FA-93E6-18EAC1EB9E3C}" dt="2024-10-21T15:54:02.758" v="105" actId="20577"/>
      <pc:docMkLst>
        <pc:docMk/>
      </pc:docMkLst>
      <pc:sldChg chg="modSp modAnim">
        <pc:chgData name="Wittman, Barry" userId="bff186cd-6ce8-41ba-8e8c-e85cdef216de" providerId="ADAL" clId="{960422C0-0F1A-42FA-93E6-18EAC1EB9E3C}" dt="2024-10-21T15:48:44.676" v="2" actId="20577"/>
        <pc:sldMkLst>
          <pc:docMk/>
          <pc:sldMk cId="0" sldId="400"/>
        </pc:sldMkLst>
        <pc:spChg chg="mod">
          <ac:chgData name="Wittman, Barry" userId="bff186cd-6ce8-41ba-8e8c-e85cdef216de" providerId="ADAL" clId="{960422C0-0F1A-42FA-93E6-18EAC1EB9E3C}" dt="2024-10-21T15:48:44.676" v="2" actId="20577"/>
          <ac:spMkLst>
            <pc:docMk/>
            <pc:sldMk cId="0" sldId="400"/>
            <ac:spMk id="5" creationId="{00000000-0000-0000-0000-000000000000}"/>
          </ac:spMkLst>
        </pc:spChg>
      </pc:sldChg>
      <pc:sldChg chg="add">
        <pc:chgData name="Wittman, Barry" userId="bff186cd-6ce8-41ba-8e8c-e85cdef216de" providerId="ADAL" clId="{960422C0-0F1A-42FA-93E6-18EAC1EB9E3C}" dt="2024-10-21T15:52:42.815" v="3"/>
        <pc:sldMkLst>
          <pc:docMk/>
          <pc:sldMk cId="1375214906" sldId="464"/>
        </pc:sldMkLst>
      </pc:sldChg>
      <pc:sldChg chg="add">
        <pc:chgData name="Wittman, Barry" userId="bff186cd-6ce8-41ba-8e8c-e85cdef216de" providerId="ADAL" clId="{960422C0-0F1A-42FA-93E6-18EAC1EB9E3C}" dt="2024-10-21T15:52:42.815" v="3"/>
        <pc:sldMkLst>
          <pc:docMk/>
          <pc:sldMk cId="4257093873" sldId="465"/>
        </pc:sldMkLst>
      </pc:sldChg>
      <pc:sldChg chg="modSp modAnim">
        <pc:chgData name="Wittman, Barry" userId="bff186cd-6ce8-41ba-8e8c-e85cdef216de" providerId="ADAL" clId="{960422C0-0F1A-42FA-93E6-18EAC1EB9E3C}" dt="2024-10-21T15:54:02.758" v="105" actId="20577"/>
        <pc:sldMkLst>
          <pc:docMk/>
          <pc:sldMk cId="540320164" sldId="524"/>
        </pc:sldMkLst>
        <pc:spChg chg="mod">
          <ac:chgData name="Wittman, Barry" userId="bff186cd-6ce8-41ba-8e8c-e85cdef216de" providerId="ADAL" clId="{960422C0-0F1A-42FA-93E6-18EAC1EB9E3C}" dt="2024-10-21T15:54:02.758" v="105" actId="20577"/>
          <ac:spMkLst>
            <pc:docMk/>
            <pc:sldMk cId="540320164" sldId="524"/>
            <ac:spMk id="3" creationId="{09BFDE84-8BA9-4263-AD56-2C3775A453C9}"/>
          </ac:spMkLst>
        </pc:spChg>
      </pc:sldChg>
      <pc:sldChg chg="add">
        <pc:chgData name="Wittman, Barry" userId="bff186cd-6ce8-41ba-8e8c-e85cdef216de" providerId="ADAL" clId="{960422C0-0F1A-42FA-93E6-18EAC1EB9E3C}" dt="2024-10-21T15:52:42.815" v="3"/>
        <pc:sldMkLst>
          <pc:docMk/>
          <pc:sldMk cId="2926728502" sldId="535"/>
        </pc:sldMkLst>
      </pc:sldChg>
      <pc:sldChg chg="modSp modAnim">
        <pc:chgData name="Wittman, Barry" userId="bff186cd-6ce8-41ba-8e8c-e85cdef216de" providerId="ADAL" clId="{960422C0-0F1A-42FA-93E6-18EAC1EB9E3C}" dt="2024-10-21T15:53:50.206" v="101" actId="20577"/>
        <pc:sldMkLst>
          <pc:docMk/>
          <pc:sldMk cId="275696585" sldId="537"/>
        </pc:sldMkLst>
        <pc:spChg chg="mod">
          <ac:chgData name="Wittman, Barry" userId="bff186cd-6ce8-41ba-8e8c-e85cdef216de" providerId="ADAL" clId="{960422C0-0F1A-42FA-93E6-18EAC1EB9E3C}" dt="2024-10-21T15:53:50.206" v="101" actId="20577"/>
          <ac:spMkLst>
            <pc:docMk/>
            <pc:sldMk cId="275696585" sldId="537"/>
            <ac:spMk id="3" creationId="{09BFDE84-8BA9-4263-AD56-2C3775A453C9}"/>
          </ac:spMkLst>
        </pc:spChg>
      </pc:sldChg>
      <pc:sldChg chg="modSp add">
        <pc:chgData name="Wittman, Barry" userId="bff186cd-6ce8-41ba-8e8c-e85cdef216de" providerId="ADAL" clId="{960422C0-0F1A-42FA-93E6-18EAC1EB9E3C}" dt="2024-10-21T15:52:49.539" v="27" actId="20577"/>
        <pc:sldMkLst>
          <pc:docMk/>
          <pc:sldMk cId="659717025" sldId="539"/>
        </pc:sldMkLst>
        <pc:spChg chg="mod">
          <ac:chgData name="Wittman, Barry" userId="bff186cd-6ce8-41ba-8e8c-e85cdef216de" providerId="ADAL" clId="{960422C0-0F1A-42FA-93E6-18EAC1EB9E3C}" dt="2024-10-21T15:52:49.539" v="27" actId="20577"/>
          <ac:spMkLst>
            <pc:docMk/>
            <pc:sldMk cId="659717025" sldId="539"/>
            <ac:spMk id="2" creationId="{244EDAE3-9D98-4420-BEE5-96FF67A602E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JUnit is a popular framework for automating the unit testing of Java code</a:t>
            </a:r>
          </a:p>
          <a:p>
            <a:r>
              <a:rPr lang="en-US" dirty="0"/>
              <a:t>JUnit is built into IntelliJ and many other IDEs</a:t>
            </a:r>
          </a:p>
          <a:p>
            <a:r>
              <a:rPr lang="en-US" dirty="0"/>
              <a:t>It's possible to run JUnit from the command line after downloading appropriate libraries (but doing so is a pain)</a:t>
            </a:r>
          </a:p>
          <a:p>
            <a:r>
              <a:rPr lang="en-US" dirty="0"/>
              <a:t>JUnit is one of many </a:t>
            </a:r>
            <a:r>
              <a:rPr lang="en-US" dirty="0" err="1"/>
              <a:t>xUnit</a:t>
            </a:r>
            <a:r>
              <a:rPr lang="en-US" dirty="0"/>
              <a:t> frameworks designed to automate unit testing for many languages</a:t>
            </a:r>
          </a:p>
          <a:p>
            <a:r>
              <a:rPr lang="en-US" dirty="0"/>
              <a:t>You are required to make JUnit tests for Project 3</a:t>
            </a:r>
          </a:p>
          <a:p>
            <a:r>
              <a:rPr lang="en-US" dirty="0"/>
              <a:t>JUnit 5  is the latest version of JUnit, and there are small differences from previous versions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7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JUnit </a:t>
            </a:r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For each set of tests, create a class</a:t>
            </a:r>
          </a:p>
          <a:p>
            <a:r>
              <a:rPr lang="en-US" dirty="0"/>
              <a:t>Code that must be done ahead of every test has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BeforeEach</a:t>
            </a:r>
            <a:r>
              <a:rPr lang="en-US" dirty="0"/>
              <a:t> annotation</a:t>
            </a:r>
          </a:p>
          <a:p>
            <a:r>
              <a:rPr lang="en-US" dirty="0"/>
              <a:t>Each method that does a test  has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  <a:r>
              <a:rPr lang="en-US" dirty="0"/>
              <a:t> annotation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667000"/>
            <a:ext cx="10972800" cy="3886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org.junit.jupiter.api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Testing {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creature;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BeforeEach</a:t>
            </a:r>
            <a:endParaRPr lang="en-US" sz="16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creature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testWombat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	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Assertions.assertEquals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creature,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 failure"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405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24FC3-A0EB-47EF-94CC-D2EDDF664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36D5-54BD-4E1C-9FC8-CE6B0D0C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 assertion is something that </a:t>
            </a:r>
            <a:r>
              <a:rPr lang="en-US" b="1" dirty="0"/>
              <a:t>must</a:t>
            </a:r>
            <a:r>
              <a:rPr lang="en-US" dirty="0"/>
              <a:t> be true in a program</a:t>
            </a:r>
          </a:p>
          <a:p>
            <a:r>
              <a:rPr lang="en-US" dirty="0"/>
              <a:t>Java (4 and higher) has assertions built in</a:t>
            </a:r>
          </a:p>
          <a:p>
            <a:r>
              <a:rPr lang="en-US" dirty="0"/>
              <a:t>You can put the following in code somewhere: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condition before the colon is true, everything is fine</a:t>
            </a:r>
          </a:p>
          <a:p>
            <a:r>
              <a:rPr lang="en-US" dirty="0"/>
              <a:t>If the condition is false,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US" dirty="0"/>
              <a:t> will be thrown with the message after the colon</a:t>
            </a:r>
          </a:p>
          <a:p>
            <a:r>
              <a:rPr lang="en-US" dirty="0"/>
              <a:t>Caveat: The JVM normally runs with assertions turned off, for performance reasons</a:t>
            </a:r>
          </a:p>
          <a:p>
            <a:r>
              <a:rPr lang="en-US" dirty="0"/>
              <a:t>You have to run it with assertions on for assertion errors to happen</a:t>
            </a:r>
          </a:p>
          <a:p>
            <a:r>
              <a:rPr lang="en-US" dirty="0"/>
              <a:t>You </a:t>
            </a:r>
            <a:r>
              <a:rPr lang="en-US" b="1" dirty="0"/>
              <a:t>should</a:t>
            </a:r>
            <a:r>
              <a:rPr lang="en-US" dirty="0"/>
              <a:t> run the JVM with assertions on for testing purposes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5DC17C-A5EE-4359-BD74-3DE5114C4611}"/>
              </a:ext>
            </a:extLst>
          </p:cNvPr>
          <p:cNvSpPr txBox="1"/>
          <p:nvPr/>
        </p:nvSpPr>
        <p:spPr>
          <a:xfrm>
            <a:off x="609600" y="28956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word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"phlegmatic"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word.length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 5 :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"Word is too long!"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076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3A066-7E58-4AA0-8558-365905CE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Assertions </a:t>
            </a:r>
            <a:r>
              <a:rPr lang="en-US"/>
              <a:t>in JUnit </a:t>
            </a:r>
            <a:r>
              <a:rPr lang="en-US" dirty="0"/>
              <a:t>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65AE4-E713-4F26-B5FA-8C3545D07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When you run a test, you expect to get a certain output</a:t>
            </a:r>
          </a:p>
          <a:p>
            <a:r>
              <a:rPr lang="en-US" sz="2400" dirty="0"/>
              <a:t>You should assert that this output is what it should be</a:t>
            </a:r>
          </a:p>
          <a:p>
            <a:r>
              <a:rPr lang="en-US" sz="2400" dirty="0"/>
              <a:t>JUnit 5 has a class called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Assertions</a:t>
            </a:r>
            <a:r>
              <a:rPr lang="en-US" sz="2400" dirty="0"/>
              <a:t> that has a number of static methods used to assert that different things are what they should be</a:t>
            </a:r>
          </a:p>
          <a:p>
            <a:pPr lvl="1"/>
            <a:r>
              <a:rPr lang="en-US" sz="2000" dirty="0"/>
              <a:t>Running JUnit takes care of turning assertions on</a:t>
            </a:r>
          </a:p>
          <a:p>
            <a:r>
              <a:rPr lang="en-US" sz="2400" dirty="0"/>
              <a:t>The most common is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/>
              <a:t>, which takes the expected value, the actual value, and a message to report if they aren't equal: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expected, int actual, String message)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expected, char actual, String message)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(double expected, double actual, double delta, String message)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expected, Object actual, String message)</a:t>
            </a:r>
          </a:p>
          <a:p>
            <a:r>
              <a:rPr lang="en-US" sz="2400" dirty="0">
                <a:cs typeface="Courier New" panose="02070309020205020404" pitchFamily="49" charset="0"/>
              </a:rPr>
              <a:t>Another useful method in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Assertions</a:t>
            </a:r>
            <a:r>
              <a:rPr lang="en-US" sz="2400" dirty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assertTrue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condition, String message)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509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B9FA4-AB63-493F-9259-D62E9AD1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D338C-8E14-46CB-9934-EB095862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substring()</a:t>
            </a:r>
            <a:r>
              <a:rPr lang="en-US" dirty="0"/>
              <a:t> method 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objects works, but what if we wanted to test it?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262A1-21E9-472E-B35A-832B072C43F6}"/>
              </a:ext>
            </a:extLst>
          </p:cNvPr>
          <p:cNvSpPr txBox="1"/>
          <p:nvPr/>
        </p:nvSpPr>
        <p:spPr>
          <a:xfrm>
            <a:off x="609600" y="3048000"/>
            <a:ext cx="10972800" cy="3276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err="1">
                <a:latin typeface="Courier New" panose="02070309020205020404" pitchFamily="49" charset="0"/>
                <a:cs typeface="Courier New" panose="02070309020205020404" pitchFamily="49" charset="0"/>
              </a:rPr>
              <a:t>org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.junit.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jupiter.api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testSubstring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"dysfunctional"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substring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string.substring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(3,6);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Assertions.assertEquals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"fun"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substring,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"Substring failure!"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284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94F8-C95B-45A6-A828-F87A75ED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Sometimes failing is winning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49A06-AB6E-4F42-8FD7-C6AAEF046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1204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What if a method is </a:t>
            </a:r>
            <a:r>
              <a:rPr lang="en-US" b="1" dirty="0"/>
              <a:t>supposed</a:t>
            </a:r>
            <a:r>
              <a:rPr lang="en-US" dirty="0"/>
              <a:t> to throw an exception under certain conditions?</a:t>
            </a:r>
          </a:p>
          <a:p>
            <a:r>
              <a:rPr lang="en-US" dirty="0"/>
              <a:t>It should be considered a failure </a:t>
            </a:r>
            <a:r>
              <a:rPr lang="en-US" b="1" dirty="0"/>
              <a:t>not</a:t>
            </a:r>
            <a:r>
              <a:rPr lang="en-US" dirty="0"/>
              <a:t> to throw an exception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Assertions</a:t>
            </a:r>
            <a:r>
              <a:rPr lang="en-US" dirty="0"/>
              <a:t> class also has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fail()</a:t>
            </a:r>
            <a:r>
              <a:rPr lang="en-US" dirty="0"/>
              <a:t> method that should never be called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8BD9A0-29B9-447F-845D-FC1A5A09CDE8}"/>
              </a:ext>
            </a:extLst>
          </p:cNvPr>
          <p:cNvSpPr txBox="1"/>
          <p:nvPr/>
        </p:nvSpPr>
        <p:spPr>
          <a:xfrm>
            <a:off x="609600" y="2895600"/>
            <a:ext cx="10972800" cy="3657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org.junit.jupiter.api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FailTest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testBadString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"armpit"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number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Integer.parseInt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Assertions.fail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 exception should have been thrown!"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NumberFormatException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8405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BC784-D958-4937-A730-D5CEA1A5A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JUnit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FDE84-8BA9-4263-AD56-2C3775A4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Imagine you've got a method that decides whether a year is a leap year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good tests for it?</a:t>
            </a:r>
          </a:p>
          <a:p>
            <a:r>
              <a:rPr lang="en-US" dirty="0"/>
              <a:t>Let's write at least three JUnit tests for it</a:t>
            </a:r>
          </a:p>
          <a:p>
            <a:r>
              <a:rPr lang="en-US" dirty="0"/>
              <a:t>We can do TDD and write the method </a:t>
            </a:r>
            <a:r>
              <a:rPr lang="en-US" i="1" dirty="0"/>
              <a:t>after</a:t>
            </a:r>
            <a:r>
              <a:rPr lang="en-US" dirty="0"/>
              <a:t> we write the tests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5AA41-9494-44B7-B485-8708B3ED14D7}"/>
              </a:ext>
            </a:extLst>
          </p:cNvPr>
          <p:cNvSpPr txBox="1"/>
          <p:nvPr/>
        </p:nvSpPr>
        <p:spPr>
          <a:xfrm>
            <a:off x="624840" y="31242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isLeapYear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year)</a:t>
            </a:r>
          </a:p>
        </p:txBody>
      </p:sp>
    </p:spTree>
    <p:extLst>
      <p:ext uri="{BB962C8B-B14F-4D97-AF65-F5344CB8AC3E}">
        <p14:creationId xmlns:p14="http://schemas.microsoft.com/office/powerpoint/2010/main" val="27569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BC784-D958-4937-A730-D5CEA1A5A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JUnit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FDE84-8BA9-4263-AD56-2C3775A4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Imagine you've got a method with the following signature that sorts an array in ascending order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good tests for it?</a:t>
            </a:r>
          </a:p>
          <a:p>
            <a:r>
              <a:rPr lang="en-US" dirty="0"/>
              <a:t>Let's write at least four JUnit tests for it</a:t>
            </a:r>
          </a:p>
          <a:p>
            <a:r>
              <a:rPr lang="en-US" dirty="0"/>
              <a:t>We can do TDD and write the method </a:t>
            </a:r>
            <a:r>
              <a:rPr lang="en-US" i="1" dirty="0"/>
              <a:t>after</a:t>
            </a:r>
            <a:r>
              <a:rPr lang="en-US" dirty="0"/>
              <a:t> we write the tests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5AA41-9494-44B7-B485-8708B3ED14D7}"/>
              </a:ext>
            </a:extLst>
          </p:cNvPr>
          <p:cNvSpPr txBox="1"/>
          <p:nvPr/>
        </p:nvSpPr>
        <p:spPr>
          <a:xfrm>
            <a:off x="624840" y="32004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array)</a:t>
            </a:r>
          </a:p>
        </p:txBody>
      </p:sp>
    </p:spTree>
    <p:extLst>
      <p:ext uri="{BB962C8B-B14F-4D97-AF65-F5344CB8AC3E}">
        <p14:creationId xmlns:p14="http://schemas.microsoft.com/office/powerpoint/2010/main" val="54032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BC784-D958-4937-A730-D5CEA1A5A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JUnit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FDE84-8BA9-4263-AD56-2C3775A4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Imagine you've got a class that stores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good tests for it?</a:t>
            </a:r>
          </a:p>
          <a:p>
            <a:r>
              <a:rPr lang="en-US" dirty="0"/>
              <a:t>Let's write at least four JUnit tests for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5AA41-9494-44B7-B485-8708B3ED14D7}"/>
              </a:ext>
            </a:extLst>
          </p:cNvPr>
          <p:cNvSpPr txBox="1"/>
          <p:nvPr/>
        </p:nvSpPr>
        <p:spPr>
          <a:xfrm>
            <a:off x="624840" y="2209800"/>
            <a:ext cx="10972800" cy="3352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Methods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Time(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hour,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Example: "3:06 pm"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getHour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getMinute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addMinutes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minutes)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addHours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hours) {}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87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Software quality assurance</a:t>
            </a:r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Debugging and system testing on 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Read Chapter 10: System Testing for Wednesday</a:t>
            </a:r>
          </a:p>
          <a:p>
            <a:r>
              <a:rPr lang="en-US" dirty="0"/>
              <a:t>Finish the final version of Project 2 and the reflection</a:t>
            </a:r>
          </a:p>
          <a:p>
            <a:pPr lvl="1"/>
            <a:r>
              <a:rPr lang="en-US" b="1" dirty="0"/>
              <a:t>Due tonight before midnight!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EDAE3-9D98-4420-BEE5-96FF67A6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Driven Development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B1690-7190-48DC-A668-CAAB072437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1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driven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Test driven development</a:t>
            </a:r>
            <a:r>
              <a:rPr lang="en-US" dirty="0"/>
              <a:t> (TDD) is a style of development where testing is an integral part of coding</a:t>
            </a:r>
          </a:p>
          <a:p>
            <a:r>
              <a:rPr lang="en-US" dirty="0"/>
              <a:t>The key idea of TDD is that you write tests for the code </a:t>
            </a:r>
            <a:r>
              <a:rPr lang="en-US" b="1" dirty="0"/>
              <a:t>before</a:t>
            </a:r>
            <a:r>
              <a:rPr lang="en-US" dirty="0"/>
              <a:t> you write the code</a:t>
            </a:r>
          </a:p>
          <a:p>
            <a:pPr lvl="1"/>
            <a:r>
              <a:rPr lang="en-US" dirty="0"/>
              <a:t>Thus, the tests aren't distorted by writing the code</a:t>
            </a:r>
          </a:p>
          <a:p>
            <a:r>
              <a:rPr lang="en-US" dirty="0"/>
              <a:t>TDD is used for Extreme Programming, but it can be used for any approach, agile or plan-driven</a:t>
            </a:r>
          </a:p>
        </p:txBody>
      </p:sp>
    </p:spTree>
    <p:extLst>
      <p:ext uri="{BB962C8B-B14F-4D97-AF65-F5344CB8AC3E}">
        <p14:creationId xmlns:p14="http://schemas.microsoft.com/office/powerpoint/2010/main" val="137521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62CB2-5EB7-4055-A801-CA4CC90D1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TDD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BB7CF-6F5E-42B3-B167-DCB8D1F17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686516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have to have a testing framework</a:t>
            </a:r>
          </a:p>
          <a:p>
            <a:r>
              <a:rPr lang="en-US" dirty="0"/>
              <a:t>Tests are written before code</a:t>
            </a:r>
          </a:p>
          <a:p>
            <a:r>
              <a:rPr lang="en-US" dirty="0"/>
              <a:t>Tests and code are written incrementally</a:t>
            </a:r>
          </a:p>
          <a:p>
            <a:pPr lvl="1"/>
            <a:r>
              <a:rPr lang="en-US" dirty="0"/>
              <a:t>Write tests for some functionality, then write code to pass them</a:t>
            </a:r>
          </a:p>
          <a:p>
            <a:r>
              <a:rPr lang="en-US" dirty="0"/>
              <a:t>Code is </a:t>
            </a:r>
            <a:r>
              <a:rPr lang="en-US" i="1" dirty="0"/>
              <a:t>only</a:t>
            </a:r>
            <a:r>
              <a:rPr lang="en-US" dirty="0"/>
              <a:t> written to pass tests</a:t>
            </a:r>
          </a:p>
          <a:p>
            <a:pPr lvl="1"/>
            <a:r>
              <a:rPr lang="en-US" dirty="0"/>
              <a:t>"Doing the simplest thing that could possibly work"</a:t>
            </a:r>
          </a:p>
          <a:p>
            <a:r>
              <a:rPr lang="en-US" dirty="0"/>
              <a:t>Refactoring is expected</a:t>
            </a:r>
          </a:p>
          <a:p>
            <a:pPr lvl="1"/>
            <a:r>
              <a:rPr lang="en-US" dirty="0"/>
              <a:t>Writing code only to pass tests might end up with funky design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FAF963C-D4B0-4AFD-BFA6-6271320A286C}"/>
              </a:ext>
            </a:extLst>
          </p:cNvPr>
          <p:cNvSpPr/>
          <p:nvPr/>
        </p:nvSpPr>
        <p:spPr>
          <a:xfrm>
            <a:off x="8704521" y="1569922"/>
            <a:ext cx="1600200" cy="7775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Tests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377588-6522-40BF-9230-9F70DF8FEFB8}"/>
              </a:ext>
            </a:extLst>
          </p:cNvPr>
          <p:cNvSpPr/>
          <p:nvPr/>
        </p:nvSpPr>
        <p:spPr>
          <a:xfrm>
            <a:off x="8704521" y="3291807"/>
            <a:ext cx="1600200" cy="77750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Run Tests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9643A18-8952-4055-9346-6EABEECF36FB}"/>
              </a:ext>
            </a:extLst>
          </p:cNvPr>
          <p:cNvSpPr/>
          <p:nvPr/>
        </p:nvSpPr>
        <p:spPr>
          <a:xfrm>
            <a:off x="10058400" y="5166092"/>
            <a:ext cx="1600200" cy="7775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Code to Pass Tests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CF83893-F450-45F7-8D3D-ED91775A2268}"/>
              </a:ext>
            </a:extLst>
          </p:cNvPr>
          <p:cNvSpPr/>
          <p:nvPr/>
        </p:nvSpPr>
        <p:spPr>
          <a:xfrm>
            <a:off x="7391400" y="5166092"/>
            <a:ext cx="1600200" cy="77750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Refactor</a:t>
            </a:r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5519D15E-DEF2-4043-8D20-36D8D93BB9F0}"/>
              </a:ext>
            </a:extLst>
          </p:cNvPr>
          <p:cNvSpPr/>
          <p:nvPr/>
        </p:nvSpPr>
        <p:spPr>
          <a:xfrm>
            <a:off x="9338572" y="2689961"/>
            <a:ext cx="332098" cy="332098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2CE9829E-626F-4F53-8D48-B02CC7CF6DBB}"/>
              </a:ext>
            </a:extLst>
          </p:cNvPr>
          <p:cNvSpPr/>
          <p:nvPr/>
        </p:nvSpPr>
        <p:spPr>
          <a:xfrm>
            <a:off x="9338572" y="4415263"/>
            <a:ext cx="332098" cy="332098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D0AD5AF7-E0ED-4567-9A91-54F7EA613DBA}"/>
              </a:ext>
            </a:extLst>
          </p:cNvPr>
          <p:cNvSpPr/>
          <p:nvPr/>
        </p:nvSpPr>
        <p:spPr>
          <a:xfrm>
            <a:off x="8025451" y="4417588"/>
            <a:ext cx="332098" cy="332098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66655770-FEF7-4265-A529-F1CADDEE089E}"/>
              </a:ext>
            </a:extLst>
          </p:cNvPr>
          <p:cNvSpPr/>
          <p:nvPr/>
        </p:nvSpPr>
        <p:spPr>
          <a:xfrm>
            <a:off x="9338572" y="888985"/>
            <a:ext cx="332098" cy="332098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2BAB755A-6E58-4389-95D2-6F24F651A297}"/>
              </a:ext>
            </a:extLst>
          </p:cNvPr>
          <p:cNvSpPr/>
          <p:nvPr/>
        </p:nvSpPr>
        <p:spPr>
          <a:xfrm>
            <a:off x="9370470" y="152400"/>
            <a:ext cx="266768" cy="26676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A148C6C3-2C40-4076-AB9F-25AFE70D6CA2}"/>
              </a:ext>
            </a:extLst>
          </p:cNvPr>
          <p:cNvSpPr/>
          <p:nvPr/>
        </p:nvSpPr>
        <p:spPr>
          <a:xfrm>
            <a:off x="8058116" y="6286432"/>
            <a:ext cx="266768" cy="266768"/>
          </a:xfrm>
          <a:prstGeom prst="flowChartConnector">
            <a:avLst/>
          </a:prstGeom>
          <a:ln w="127000" cmpd="thinThick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DC1D2F0E-001F-4182-896F-B6B2AD24B8AB}"/>
              </a:ext>
            </a:extLst>
          </p:cNvPr>
          <p:cNvCxnSpPr>
            <a:endCxn id="11" idx="3"/>
          </p:cNvCxnSpPr>
          <p:nvPr/>
        </p:nvCxnSpPr>
        <p:spPr>
          <a:xfrm flipH="1" flipV="1">
            <a:off x="9670670" y="2856010"/>
            <a:ext cx="1987930" cy="2698836"/>
          </a:xfrm>
          <a:prstGeom prst="bentConnector3">
            <a:avLst>
              <a:gd name="adj1" fmla="val -11499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7BAB7871-D9C6-4738-A2E3-76A598C99525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9670670" y="4581312"/>
            <a:ext cx="1187830" cy="584780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4AD3BF82-8E1C-4572-861D-367ACCECE3A3}"/>
              </a:ext>
            </a:extLst>
          </p:cNvPr>
          <p:cNvCxnSpPr>
            <a:cxnSpLocks/>
            <a:stCxn id="13" idx="0"/>
            <a:endCxn id="14" idx="1"/>
          </p:cNvCxnSpPr>
          <p:nvPr/>
        </p:nvCxnSpPr>
        <p:spPr>
          <a:xfrm rot="5400000" flipH="1" flipV="1">
            <a:off x="7083759" y="2162775"/>
            <a:ext cx="3362554" cy="1147072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55FF55A-7071-4CF4-9FA1-AE43EFA9D698}"/>
              </a:ext>
            </a:extLst>
          </p:cNvPr>
          <p:cNvCxnSpPr>
            <a:stCxn id="15" idx="4"/>
            <a:endCxn id="14" idx="0"/>
          </p:cNvCxnSpPr>
          <p:nvPr/>
        </p:nvCxnSpPr>
        <p:spPr>
          <a:xfrm>
            <a:off x="9503854" y="419168"/>
            <a:ext cx="767" cy="469817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174D4AD-3FC8-458B-B33D-D88E78A7353D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9504621" y="1221083"/>
            <a:ext cx="0" cy="34883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86D2FA6-E8DF-4A8F-97A0-E7EEA21AAF30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9504621" y="2347430"/>
            <a:ext cx="0" cy="34253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7BE880-AB83-4A8C-A8AE-414A889D1487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9504621" y="3022059"/>
            <a:ext cx="0" cy="269748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F332804-C639-4D8E-829A-2F84E42F3535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9504621" y="4069315"/>
            <a:ext cx="0" cy="345948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3BD28C4-A560-4064-854F-753BF8BE6E25}"/>
              </a:ext>
            </a:extLst>
          </p:cNvPr>
          <p:cNvCxnSpPr>
            <a:cxnSpLocks/>
            <a:stCxn id="12" idx="1"/>
            <a:endCxn id="13" idx="3"/>
          </p:cNvCxnSpPr>
          <p:nvPr/>
        </p:nvCxnSpPr>
        <p:spPr>
          <a:xfrm flipH="1">
            <a:off x="8357549" y="4581312"/>
            <a:ext cx="981023" cy="2325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9C453B0-E640-4C44-8A6B-3126C7382FEA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8191500" y="4749686"/>
            <a:ext cx="0" cy="416406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CF41E01-8708-4F54-B345-C52E38399FA8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8191500" y="5943600"/>
            <a:ext cx="0" cy="342832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72FD2BED-7A30-4579-B97D-DBD14D638A4B}"/>
              </a:ext>
            </a:extLst>
          </p:cNvPr>
          <p:cNvSpPr txBox="1"/>
          <p:nvPr/>
        </p:nvSpPr>
        <p:spPr>
          <a:xfrm>
            <a:off x="8405553" y="4184359"/>
            <a:ext cx="814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[pass]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C26DF39-C2B0-479E-9498-1174F0877EA1}"/>
              </a:ext>
            </a:extLst>
          </p:cNvPr>
          <p:cNvSpPr txBox="1"/>
          <p:nvPr/>
        </p:nvSpPr>
        <p:spPr>
          <a:xfrm>
            <a:off x="9672482" y="4191000"/>
            <a:ext cx="1224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[not pass]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6405A64-4F19-4087-8B9E-B4449969D735}"/>
              </a:ext>
            </a:extLst>
          </p:cNvPr>
          <p:cNvSpPr txBox="1"/>
          <p:nvPr/>
        </p:nvSpPr>
        <p:spPr>
          <a:xfrm>
            <a:off x="8270052" y="4737003"/>
            <a:ext cx="181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[unit complete]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728F3D6-3466-482E-A52F-33A28006D17C}"/>
              </a:ext>
            </a:extLst>
          </p:cNvPr>
          <p:cNvSpPr txBox="1"/>
          <p:nvPr/>
        </p:nvSpPr>
        <p:spPr>
          <a:xfrm rot="16200000">
            <a:off x="6967344" y="2536255"/>
            <a:ext cx="2005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[unit incomplete]</a:t>
            </a:r>
          </a:p>
        </p:txBody>
      </p:sp>
    </p:spTree>
    <p:extLst>
      <p:ext uri="{BB962C8B-B14F-4D97-AF65-F5344CB8AC3E}">
        <p14:creationId xmlns:p14="http://schemas.microsoft.com/office/powerpoint/2010/main" val="292672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making the test first, you really understand what you're trying to implement</a:t>
            </a:r>
          </a:p>
          <a:p>
            <a:r>
              <a:rPr lang="en-US" dirty="0"/>
              <a:t>Your testing has better code coverage, testing every segment of code at least once</a:t>
            </a:r>
          </a:p>
          <a:p>
            <a:r>
              <a:rPr lang="en-US" dirty="0"/>
              <a:t>Regression testing happens naturally</a:t>
            </a:r>
          </a:p>
          <a:p>
            <a:r>
              <a:rPr lang="en-US" dirty="0"/>
              <a:t>Debugging should be easier since you know where the problem likely is (the new code added)</a:t>
            </a:r>
          </a:p>
          <a:p>
            <a:r>
              <a:rPr lang="en-US" dirty="0"/>
              <a:t>The tests are a form of documentation, showing what the code should and shouldn't do</a:t>
            </a:r>
          </a:p>
        </p:txBody>
      </p:sp>
    </p:spTree>
    <p:extLst>
      <p:ext uri="{BB962C8B-B14F-4D97-AF65-F5344CB8AC3E}">
        <p14:creationId xmlns:p14="http://schemas.microsoft.com/office/powerpoint/2010/main" val="425709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16038D-5C53-4B37-8EBC-09F5683BE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JUnit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FC923-C786-45C4-B76F-3F5587A4DD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54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09D5-4C72-43AA-ACF2-1D49B1C36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B5C67-FE81-4B62-A551-372A8D1F9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Nowadays, running large test suites can be automated</a:t>
            </a:r>
          </a:p>
          <a:p>
            <a:r>
              <a:rPr lang="en-US" dirty="0"/>
              <a:t>Tools such as JUnit and other testing tools allow us to:</a:t>
            </a:r>
          </a:p>
          <a:p>
            <a:pPr lvl="1"/>
            <a:r>
              <a:rPr lang="en-US" dirty="0"/>
              <a:t>Write clearly marked tests with special set-up and clean-up code if needed</a:t>
            </a:r>
          </a:p>
          <a:p>
            <a:pPr lvl="1"/>
            <a:r>
              <a:rPr lang="en-US" dirty="0"/>
              <a:t>Run the tests, sometimes with randomized values or in randomized orders</a:t>
            </a:r>
          </a:p>
          <a:p>
            <a:pPr lvl="1"/>
            <a:r>
              <a:rPr lang="en-US" dirty="0"/>
              <a:t>Record which tests pass and fail</a:t>
            </a:r>
          </a:p>
          <a:p>
            <a:pPr lvl="1"/>
            <a:r>
              <a:rPr lang="en-US" dirty="0"/>
              <a:t>Show coverage information to see which lines of code the tests covered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35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7447</TotalTime>
  <Words>1234</Words>
  <Application>Microsoft Office PowerPoint</Application>
  <PresentationFormat>Widescreen</PresentationFormat>
  <Paragraphs>181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Test Driven Development</vt:lpstr>
      <vt:lpstr>Test driven development</vt:lpstr>
      <vt:lpstr>Principles of TDD</vt:lpstr>
      <vt:lpstr>Benefits of TDD</vt:lpstr>
      <vt:lpstr>JUnit</vt:lpstr>
      <vt:lpstr>Unit testing tools</vt:lpstr>
      <vt:lpstr>JUnit</vt:lpstr>
      <vt:lpstr>JUnit classes</vt:lpstr>
      <vt:lpstr>Assertions</vt:lpstr>
      <vt:lpstr>Assertions in JUnit tests</vt:lpstr>
      <vt:lpstr>Assertion example</vt:lpstr>
      <vt:lpstr>Sometimes failing is winning</vt:lpstr>
      <vt:lpstr>JUnit practice</vt:lpstr>
      <vt:lpstr>JUnit practice</vt:lpstr>
      <vt:lpstr>JUnit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749</cp:revision>
  <dcterms:created xsi:type="dcterms:W3CDTF">2009-08-24T20:26:10Z</dcterms:created>
  <dcterms:modified xsi:type="dcterms:W3CDTF">2024-10-21T15:54:46Z</dcterms:modified>
</cp:coreProperties>
</file>